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37" r:id="rId6"/>
    <p:sldId id="343" r:id="rId7"/>
    <p:sldId id="262" r:id="rId8"/>
    <p:sldId id="263" r:id="rId9"/>
    <p:sldId id="264" r:id="rId10"/>
    <p:sldId id="265" r:id="rId11"/>
    <p:sldId id="342" r:id="rId12"/>
    <p:sldId id="344" r:id="rId13"/>
    <p:sldId id="268" r:id="rId14"/>
    <p:sldId id="269" r:id="rId15"/>
    <p:sldId id="270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66" r:id="rId24"/>
    <p:sldId id="352" r:id="rId25"/>
    <p:sldId id="367" r:id="rId26"/>
    <p:sldId id="368" r:id="rId27"/>
    <p:sldId id="353" r:id="rId28"/>
    <p:sldId id="369" r:id="rId29"/>
    <p:sldId id="354" r:id="rId30"/>
    <p:sldId id="370" r:id="rId31"/>
    <p:sldId id="371" r:id="rId32"/>
    <p:sldId id="356" r:id="rId33"/>
    <p:sldId id="357" r:id="rId34"/>
    <p:sldId id="358" r:id="rId35"/>
    <p:sldId id="360" r:id="rId36"/>
    <p:sldId id="361" r:id="rId37"/>
    <p:sldId id="295" r:id="rId38"/>
    <p:sldId id="296" r:id="rId39"/>
    <p:sldId id="362" r:id="rId40"/>
    <p:sldId id="363" r:id="rId41"/>
    <p:sldId id="36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12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1C65-2EBC-4BE9-8808-E2547C2E68D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6221-E424-4128-988E-71D54813C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Yonabeth\Desktop\TPT\PPTs\Grammar PPT\TPTSubjunctive PPT\TPTSubjunctive WEIRDO PPT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Yonabeth\Desktop\TPT\PPTs\Grammar PPT\TPTSubjunctive PPT\TPTSubjunctive WEIRDO PPT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Yonabeth\Desktop\TPT\PPTs\Grammar PPT\TPTSubjunctive PPT\TPTSubjunctive Hypotheticals JPEGS PPT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Yonabeth\Desktop\TPT\PPTs\Grammar PPT\TPTSubjunctive PPT\TPTSubjunctive Hypotheticals JPEGS PPT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1752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dé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286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comience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7680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pierda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225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sirvamos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733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vuelvan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2158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llegues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6730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busque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5130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cerréis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61208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sepa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Yonabeth\Desktop\TPT\_GRAMMAR\Subjunctive\Subjunctive PPT\Subjunctive WEIRDO PPT\TPTSubjunctive WEIRDO PPT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Yonabeth\Desktop\TPT\_GRAMMAR\Subjunctive\Subjunctive PPT\Subjunctive WEIRDO PPT\TPTSubjunctive WEIRDO PPT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Yonabeth\Desktop\TPT\PPTs\Grammar PPT\TPTSubjunctive PPT\TPTSubjunctive WEIRDO PPT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nabeth\Desktop\TPT\_GRAMMAR\Grammar PPT\Subjunctive PPT\Subjunctive WEIRDO PPT\TPTSubjunctive WEIRDO JPEGS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76200" y="2057400"/>
            <a:ext cx="4876800" cy="5105400"/>
          </a:xfrm>
        </p:spPr>
        <p:txBody>
          <a:bodyPr>
            <a:noAutofit/>
          </a:bodyPr>
          <a:lstStyle/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desear</a:t>
            </a:r>
            <a:endParaRPr lang="en-US" sz="3200" b="1" dirty="0">
              <a:latin typeface="AR CENA" pitchFamily="2" charset="0"/>
              <a:ea typeface="SullyNewYear" pitchFamily="2" charset="0"/>
            </a:endParaRP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esperar</a:t>
            </a:r>
            <a:endParaRPr lang="en-US" sz="3200" b="1" dirty="0">
              <a:latin typeface="AR CENA" pitchFamily="2" charset="0"/>
              <a:ea typeface="SullyNewYear" pitchFamily="2" charset="0"/>
            </a:endParaRP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insistir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 en</a:t>
            </a: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necesitar</a:t>
            </a:r>
            <a:endParaRPr lang="en-US" sz="3200" b="1" dirty="0">
              <a:latin typeface="AR CENA" pitchFamily="2" charset="0"/>
              <a:ea typeface="SullyNewYear" pitchFamily="2" charset="0"/>
            </a:endParaRP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permitir</a:t>
            </a:r>
            <a:endParaRPr lang="en-US" sz="3200" b="1" dirty="0">
              <a:latin typeface="AR CENA" pitchFamily="2" charset="0"/>
              <a:ea typeface="SullyNewYear" pitchFamily="2" charset="0"/>
            </a:endParaRP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preferir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ie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)</a:t>
            </a: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prohibir</a:t>
            </a:r>
            <a:endParaRPr lang="en-US" sz="3200" b="1" dirty="0">
              <a:latin typeface="AR CENA" pitchFamily="2" charset="0"/>
              <a:ea typeface="SullyNewYear" pitchFamily="2" charset="0"/>
            </a:endParaRPr>
          </a:p>
          <a:p>
            <a:pPr lvl="4">
              <a:spcBef>
                <a:spcPts val="0"/>
              </a:spcBef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querer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ie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)</a:t>
            </a:r>
          </a:p>
        </p:txBody>
      </p:sp>
      <p:sp>
        <p:nvSpPr>
          <p:cNvPr id="6" name="Rectangle 1028"/>
          <p:cNvSpPr txBox="1">
            <a:spLocks noChangeArrowheads="1"/>
          </p:cNvSpPr>
          <p:nvPr/>
        </p:nvSpPr>
        <p:spPr>
          <a:xfrm>
            <a:off x="2971800" y="2057400"/>
            <a:ext cx="54864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wish/want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hope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insist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need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permit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prefer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prohibit/forbid</a:t>
            </a:r>
          </a:p>
          <a:p>
            <a:pPr marL="2057400" marR="0" lvl="4" indent="-22860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want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onabeth\Desktop\TPT\_GRAMMAR\Grammar PPT\Subjunctive PPT\Subjunctive WEIRDO PPT\TPTSubjunctive WEIRDO JPEGS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1987648"/>
            <a:ext cx="4803775" cy="4717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alegrarse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 de	</a:t>
            </a:r>
            <a:endParaRPr lang="en-US" altLang="en-US" sz="3200" i="1" dirty="0">
              <a:latin typeface="AR CENA" pitchFamily="2" charset="0"/>
              <a:ea typeface="SullyNewYear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estar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contento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, etc.) de	</a:t>
            </a:r>
            <a:endParaRPr lang="en-US" altLang="en-US" sz="3200" dirty="0">
              <a:latin typeface="AR CENA" pitchFamily="2" charset="0"/>
              <a:ea typeface="SullyNewYear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preocuparse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  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sentir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(</a:t>
            </a: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ie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tener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miedo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 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gustar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	</a:t>
            </a:r>
            <a:r>
              <a:rPr lang="en-US" altLang="en-US" sz="3200" i="1" dirty="0">
                <a:latin typeface="AR CENA" pitchFamily="2" charset="0"/>
                <a:ea typeface="SullyNewYear" pitchFamily="2" charset="0"/>
              </a:rPr>
              <a:t>	</a:t>
            </a:r>
            <a:endParaRPr lang="en-US" altLang="en-US" sz="3200" dirty="0">
              <a:latin typeface="AR CENA" pitchFamily="2" charset="0"/>
              <a:ea typeface="SullyNewYear" pitchFamily="2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molestar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*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sorprender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*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200" dirty="0">
              <a:latin typeface="AR CENA" pitchFamily="2" charset="0"/>
              <a:ea typeface="SullyNewYear" pitchFamily="2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029629"/>
            <a:ext cx="350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be glad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be happy, etc.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worry about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be sorry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be afraid of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like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bother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surprise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nabeth\Desktop\TPT\_GRAMMAR\Grammar PPT\Subjunctive PPT\Subjunctive WEIRDO PPT\TPTSubjunctive WEIRDO JPEGS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752600" y="2057400"/>
            <a:ext cx="325755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bueno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malo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importante</a:t>
            </a:r>
            <a:endParaRPr lang="en-US" altLang="en-US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im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)</a:t>
            </a: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posible</a:t>
            </a:r>
            <a:endParaRPr lang="en-US" altLang="en-US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lógico</a:t>
            </a:r>
            <a:endParaRPr lang="en-US" altLang="en-US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mejor</a:t>
            </a:r>
            <a:endParaRPr lang="en-US" altLang="en-US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necesario</a:t>
            </a:r>
            <a:endParaRPr lang="en-US" altLang="en-US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ridículo</a:t>
            </a:r>
            <a:endParaRPr lang="en-US" altLang="en-US" b="1" dirty="0">
              <a:latin typeface="AR CENA" pitchFamily="2" charset="0"/>
              <a:ea typeface="SullyNewYear" pitchFamily="2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una</a:t>
            </a:r>
            <a:r>
              <a:rPr lang="en-US" altLang="en-US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b="1" dirty="0" err="1">
                <a:latin typeface="AR CENA" pitchFamily="2" charset="0"/>
                <a:ea typeface="SullyNewYear" pitchFamily="2" charset="0"/>
              </a:rPr>
              <a:t>lástima</a:t>
            </a:r>
            <a:endParaRPr lang="en-US" altLang="en-US" b="1" dirty="0">
              <a:latin typeface="AR CENA" pitchFamily="2" charset="0"/>
              <a:ea typeface="SullyNewYea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469" y="2057400"/>
            <a:ext cx="28517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good (bad)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important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</a:t>
            </a:r>
            <a:r>
              <a:rPr lang="en-US" sz="3200" b="1" dirty="0" err="1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im</a:t>
            </a:r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(possible)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logical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better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necessary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ridiculous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a shame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onabeth\Desktop\TPT\_GRAMMAR\Grammar PPT\Subjunctive PPT\Subjunctive WEIRDO PPT\TPTSubjunctive WEIRDO JPEGS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2438400"/>
            <a:ext cx="4876800" cy="1524000"/>
          </a:xfrm>
        </p:spPr>
        <p:txBody>
          <a:bodyPr>
            <a:noAutofit/>
          </a:bodyPr>
          <a:lstStyle/>
          <a:p>
            <a:pPr lvl="4"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pedir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i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)</a:t>
            </a:r>
          </a:p>
          <a:p>
            <a:pPr lvl="4"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recomendar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ie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)</a:t>
            </a:r>
          </a:p>
          <a:p>
            <a:pPr lvl="4">
              <a:buNone/>
            </a:pP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sugerir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 (</a:t>
            </a:r>
            <a:r>
              <a:rPr lang="en-US" sz="3200" b="1" dirty="0" err="1">
                <a:latin typeface="AR CENA" pitchFamily="2" charset="0"/>
                <a:ea typeface="SullyNewYear" pitchFamily="2" charset="0"/>
              </a:rPr>
              <a:t>ie</a:t>
            </a:r>
            <a:r>
              <a:rPr lang="en-US" sz="3200" b="1" dirty="0">
                <a:latin typeface="AR CENA" pitchFamily="2" charset="0"/>
                <a:ea typeface="SullyNewYear" pitchFamily="2" charset="0"/>
              </a:rPr>
              <a:t>)</a:t>
            </a:r>
          </a:p>
        </p:txBody>
      </p:sp>
      <p:sp>
        <p:nvSpPr>
          <p:cNvPr id="4" name="Rectangle 1028"/>
          <p:cNvSpPr txBox="1">
            <a:spLocks noChangeArrowheads="1"/>
          </p:cNvSpPr>
          <p:nvPr/>
        </p:nvSpPr>
        <p:spPr>
          <a:xfrm>
            <a:off x="3429000" y="2438400"/>
            <a:ext cx="54864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57400" marR="0" lvl="4" indent="-228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request</a:t>
            </a:r>
          </a:p>
          <a:p>
            <a:pPr marL="2057400" marR="0" lvl="4" indent="-228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recommend</a:t>
            </a:r>
          </a:p>
          <a:p>
            <a:pPr marL="2057400" marR="0" lvl="4" indent="-228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to suggest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Yonabeth\Desktop\TPT\PPTs\Grammar PPT\TPTSubjunctive PPT\TPTSubjunctive WEIRDO PPT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onabeth\Desktop\TPT\_GRAMMAR\Grammar PPT\Subjunctive PPT\Subjunctive WEIRDO PPT\TPTSubjunctive WEIRDO JPEGS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76400" y="2057400"/>
            <a:ext cx="4038600" cy="38862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dudar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SullyNewYear" pitchFamily="2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dudoso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SullyNewYear" pitchFamily="2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no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ullyNewYear" pitchFamily="2" charset="0"/>
              </a:rPr>
              <a:t>creer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SullyNewYear" pitchFamily="2" charset="0"/>
            </a:endParaRPr>
          </a:p>
          <a:p>
            <a:pPr>
              <a:buClr>
                <a:schemeClr val="accent1"/>
              </a:buClr>
              <a:buSzPct val="70000"/>
              <a:defRPr/>
            </a:pP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no </a:t>
            </a: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pensar</a:t>
            </a:r>
            <a:endParaRPr lang="en-US" altLang="en-US" sz="3200" b="1" dirty="0">
              <a:latin typeface="AR CENA" pitchFamily="2" charset="0"/>
              <a:ea typeface="SullyNewYear" pitchFamily="2" charset="0"/>
            </a:endParaRPr>
          </a:p>
          <a:p>
            <a:pPr>
              <a:buClr>
                <a:schemeClr val="accent1"/>
              </a:buClr>
              <a:buSzPct val="70000"/>
              <a:defRPr/>
            </a:pP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no </a:t>
            </a: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estar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seguro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(a) de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no </a:t>
            </a: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200" b="1" dirty="0" err="1">
                <a:latin typeface="AR CENA" pitchFamily="2" charset="0"/>
                <a:ea typeface="SullyNewYear" pitchFamily="2" charset="0"/>
              </a:rPr>
              <a:t>cierto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SullyNewYear" pitchFamily="2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3200" b="1" dirty="0">
                <a:latin typeface="AR CENA" pitchFamily="2" charset="0"/>
                <a:ea typeface="SullyNewYear" pitchFamily="2" charset="0"/>
              </a:rPr>
              <a:t>n</a:t>
            </a:r>
            <a:r>
              <a:rPr lang="en-US" altLang="en-US" sz="3200" b="1" noProof="0" dirty="0">
                <a:latin typeface="AR CENA" pitchFamily="2" charset="0"/>
                <a:ea typeface="SullyNewYear" pitchFamily="2" charset="0"/>
              </a:rPr>
              <a:t>o </a:t>
            </a:r>
            <a:r>
              <a:rPr lang="en-US" altLang="en-US" sz="3200" b="1" noProof="0" dirty="0" err="1">
                <a:latin typeface="AR CENA" pitchFamily="2" charset="0"/>
                <a:ea typeface="SullyNewYear" pitchFamily="2" charset="0"/>
              </a:rPr>
              <a:t>es</a:t>
            </a:r>
            <a:r>
              <a:rPr lang="en-US" altLang="en-US" sz="3200" b="1" noProof="0" dirty="0">
                <a:latin typeface="AR CENA" pitchFamily="2" charset="0"/>
                <a:ea typeface="SullyNewYear" pitchFamily="2" charset="0"/>
              </a:rPr>
              <a:t> </a:t>
            </a:r>
            <a:r>
              <a:rPr lang="en-US" altLang="en-US" sz="3200" b="1" noProof="0" dirty="0" err="1">
                <a:latin typeface="AR CENA" pitchFamily="2" charset="0"/>
                <a:ea typeface="SullyNewYear" pitchFamily="2" charset="0"/>
              </a:rPr>
              <a:t>verdad</a:t>
            </a:r>
            <a:endParaRPr lang="en-US" altLang="en-US" sz="3200" b="1" noProof="0" dirty="0">
              <a:latin typeface="AR CENA" pitchFamily="2" charset="0"/>
              <a:ea typeface="SullyNewYear" pitchFamily="2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SullyNewYea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2151" y="2100114"/>
            <a:ext cx="42566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to doubt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doubtful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not to believe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not to think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not to be sure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not true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 CENA" pitchFamily="2" charset="0"/>
                <a:ea typeface="SullyNewYear" pitchFamily="2" charset="0"/>
              </a:rPr>
              <a:t>it’s not true</a:t>
            </a:r>
          </a:p>
          <a:p>
            <a:endParaRPr lang="en-US" sz="3200" b="1" dirty="0">
              <a:solidFill>
                <a:srgbClr val="FF0000"/>
              </a:solidFill>
              <a:latin typeface="AR CENA" pitchFamily="2" charset="0"/>
              <a:ea typeface="SullyNewYe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nabeth\Desktop\TPT\_GRAMMAR\Grammar PPT\Subjunctive PPT\Subjunctive WEIRDO PPT\TPTSubjunctive WEIRDO JPEGS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onabeth\Desktop\TPT\_GRAMMAR\Grammar PPT\Subjunctive PPT\Subjunctive WEIRDO PPT\TPTSubjunctive WEIRDO JPEGS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onabeth\Desktop\TPT\_GRAMMAR\Grammar PPT\Subjunctive PPT\Subjunctive WEIRDO PPT\TPTSubjunctive WEIRDO JPEGS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182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pueda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3505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viva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487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saque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58160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jueguen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5" grpId="0"/>
      <p:bldP spid="8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onabeth\Desktop\TPT\_GRAMMAR\Grammar PPT\Subjunctive PPT\Subjunctive WEIRDO PPT\TPTSubjunctive WEIRDO JPEGS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onabeth\Desktop\TPT\_GRAMMAR\Grammar PPT\Subjunctive PPT\Subjunctive WEIRDO PPT\TPTSubjunctive WEIRDO JPEGS\Slid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2209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vayamos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3124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estudies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4495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coman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5867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llueva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onabeth\Desktop\TPT\_GRAMMAR\Grammar PPT\Subjunctive PPT\Subjunctive WEIRDO PPT\TPTSubjunctive WEIRDO JPEGS\Slid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onabeth\Desktop\TPT\_GRAMMAR\Grammar PPT\Subjunctive PPT\Subjunctive WEIRDO PPT\TPTSubjunctive WEIRDO JPEGS\Slid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82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haya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124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tenga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487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se </a:t>
            </a:r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laven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638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62732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durmamos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7526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2672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6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onabeth\Desktop\TPT\_GRAMMAR\Grammar PPT\Subjunctive PPT\Subjunctive WEIRDO PPT\TPTSubjunctive WEIRDO JPEGS\Slid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onabeth\Desktop\TPT\_GRAMMAR\Grammar PPT\Subjunctive PPT\Subjunctive WEIRDO PPT\TPTSubjunctive WEIRDO JPEGS\Slid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2209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esté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505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me </a:t>
            </a:r>
            <a:r>
              <a:rPr lang="en-US" sz="31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despierte</a:t>
            </a:r>
            <a:endParaRPr lang="en-US" sz="31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487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hagan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6273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visitemos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2672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638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7" grpId="0" build="allAtOnce"/>
      <p:bldP spid="8" grpId="0" build="allAtOnce"/>
      <p:bldP spid="10" grpId="0"/>
      <p:bldP spid="11" grpId="0"/>
      <p:bldP spid="13" grpId="0"/>
      <p:bldP spid="14" grpId="0"/>
      <p:bldP spid="3" grpId="0"/>
      <p:bldP spid="6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Yonabeth\Desktop\TPT\PPTs\Grammar PPT\TPTSubjunctive PPT\TPTSubjunctive WEIRDO PPT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onabeth\Desktop\TPT\_GRAMMAR\Grammar PPT\Subjunctive PPT\Subjunctive WEIRDO PPT\TPTSubjunctive WEIRDO JPEGS\Slid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Yonabeth\Desktop\TPT\_GRAMMAR\Grammar PPT\Subjunctive PPT\Subjunctive WEIRDO PPT\TPTSubjunctive WEIRDO JPEGS\Slid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220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almuerces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971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3505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traigan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2421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2672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4876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practique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6137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5638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rgbClr val="6AF303"/>
                </a:solidFill>
                <a:latin typeface="TattletotheChunky" pitchFamily="2" charset="0"/>
                <a:ea typeface="TattletotheChunky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58922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nos</a:t>
            </a:r>
            <a:r>
              <a:rPr lang="en-US" sz="3100" b="1" dirty="0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Estrangelo Edessa" pitchFamily="66" charset="0"/>
                <a:ea typeface="SoBolderRound" pitchFamily="2" charset="0"/>
                <a:cs typeface="Estrangelo Edessa" pitchFamily="66" charset="0"/>
              </a:rPr>
              <a:t>divirtamos</a:t>
            </a:r>
            <a:endParaRPr lang="en-US" sz="3100" b="1" dirty="0">
              <a:solidFill>
                <a:srgbClr val="FF0000"/>
              </a:solidFill>
              <a:latin typeface="Estrangelo Edessa" pitchFamily="66" charset="0"/>
              <a:ea typeface="SoBolderRound" pitchFamily="2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Yonabeth\Desktop\TPT\_GRAMMAR\Grammar PPT\Subjunctive PPT\Subjunctive WEIRDO PPT\TPTSubjunctive WEIRDO JPEGS\Slid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3733800"/>
            <a:ext cx="3657600" cy="2362200"/>
          </a:xfrm>
          <a:prstGeom prst="rect">
            <a:avLst/>
          </a:prstGeo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 err="1">
                <a:latin typeface="Franklin Gothic Demi" pitchFamily="34" charset="0"/>
                <a:cs typeface="Aharoni" pitchFamily="2" charset="-79"/>
              </a:rPr>
              <a:t>Dudar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>
                <a:latin typeface="Franklin Gothic Demi" pitchFamily="34" charset="0"/>
                <a:cs typeface="Aharoni" pitchFamily="2" charset="-79"/>
              </a:rPr>
              <a:t>Es </a:t>
            </a:r>
            <a:r>
              <a:rPr lang="en-US" altLang="en-US" sz="2400" b="1" dirty="0" err="1">
                <a:latin typeface="Franklin Gothic Demi" pitchFamily="34" charset="0"/>
                <a:cs typeface="Aharoni" pitchFamily="2" charset="-79"/>
              </a:rPr>
              <a:t>dudoso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>
                <a:latin typeface="Franklin Gothic Demi" pitchFamily="34" charset="0"/>
                <a:cs typeface="Aharoni" pitchFamily="2" charset="-79"/>
              </a:rPr>
              <a:t>NO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creer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>
                <a:latin typeface="Franklin Gothic Demi" pitchFamily="34" charset="0"/>
                <a:cs typeface="Aharoni" pitchFamily="2" charset="-79"/>
              </a:rPr>
              <a:t>NO </a:t>
            </a:r>
            <a:r>
              <a:rPr lang="en-US" altLang="en-US" sz="2400" b="1" dirty="0" err="1">
                <a:latin typeface="Franklin Gothic Demi" pitchFamily="34" charset="0"/>
                <a:cs typeface="Aharoni" pitchFamily="2" charset="-79"/>
              </a:rPr>
              <a:t>es</a:t>
            </a:r>
            <a:r>
              <a:rPr lang="en-US" altLang="en-US" sz="2400" b="1" dirty="0">
                <a:latin typeface="Franklin Gothic Demi" pitchFamily="34" charset="0"/>
                <a:cs typeface="Aharoni" pitchFamily="2" charset="-79"/>
              </a:rPr>
              <a:t> </a:t>
            </a:r>
            <a:r>
              <a:rPr lang="en-US" altLang="en-US" sz="2400" b="1" dirty="0" err="1">
                <a:latin typeface="Franklin Gothic Demi" pitchFamily="34" charset="0"/>
                <a:cs typeface="Aharoni" pitchFamily="2" charset="-79"/>
              </a:rPr>
              <a:t>cierto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>
                <a:latin typeface="Franklin Gothic Demi" pitchFamily="34" charset="0"/>
                <a:cs typeface="Aharoni" pitchFamily="2" charset="-79"/>
              </a:rPr>
              <a:t>NO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estar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seguro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(a)  de</a:t>
            </a: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noProof="0" dirty="0">
                <a:latin typeface="Franklin Gothic Demi" pitchFamily="34" charset="0"/>
                <a:cs typeface="Aharoni" pitchFamily="2" charset="-79"/>
              </a:rPr>
              <a:t>NO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pensar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943600" y="3810000"/>
            <a:ext cx="3200400" cy="2590800"/>
          </a:xfrm>
          <a:prstGeom prst="rect">
            <a:avLst/>
          </a:prstGeo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>
                <a:latin typeface="Franklin Gothic Demi" pitchFamily="34" charset="0"/>
                <a:cs typeface="Aharoni" pitchFamily="2" charset="-79"/>
              </a:rPr>
              <a:t>NO </a:t>
            </a:r>
            <a:r>
              <a:rPr lang="en-US" altLang="en-US" sz="2400" b="1" dirty="0" err="1">
                <a:latin typeface="Franklin Gothic Demi" pitchFamily="34" charset="0"/>
                <a:cs typeface="Aharoni" pitchFamily="2" charset="-79"/>
              </a:rPr>
              <a:t>dudar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>
                <a:latin typeface="Franklin Gothic Demi" pitchFamily="34" charset="0"/>
                <a:cs typeface="Aharoni" pitchFamily="2" charset="-79"/>
              </a:rPr>
              <a:t>NO </a:t>
            </a:r>
            <a:r>
              <a:rPr lang="en-US" altLang="en-US" sz="2400" b="1" dirty="0" err="1">
                <a:latin typeface="Franklin Gothic Demi" pitchFamily="34" charset="0"/>
                <a:cs typeface="Aharoni" pitchFamily="2" charset="-79"/>
              </a:rPr>
              <a:t>es</a:t>
            </a:r>
            <a:r>
              <a:rPr lang="en-US" altLang="en-US" sz="2400" b="1" dirty="0">
                <a:latin typeface="Franklin Gothic Demi" pitchFamily="34" charset="0"/>
                <a:cs typeface="Aharoni" pitchFamily="2" charset="-79"/>
              </a:rPr>
              <a:t> </a:t>
            </a:r>
            <a:r>
              <a:rPr lang="en-US" altLang="en-US" sz="2400" b="1" dirty="0" err="1">
                <a:latin typeface="Franklin Gothic Demi" pitchFamily="34" charset="0"/>
                <a:cs typeface="Aharoni" pitchFamily="2" charset="-79"/>
              </a:rPr>
              <a:t>dudoso</a:t>
            </a:r>
            <a:endParaRPr lang="en-US" altLang="en-US" sz="2400" b="1" dirty="0"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noProof="0" dirty="0">
                <a:latin typeface="Franklin Gothic Demi" pitchFamily="34" charset="0"/>
                <a:cs typeface="Aharoni" pitchFamily="2" charset="-79"/>
              </a:rPr>
              <a:t>CREER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dirty="0">
                <a:latin typeface="Franklin Gothic Demi" pitchFamily="34" charset="0"/>
                <a:cs typeface="Aharoni" pitchFamily="2" charset="-79"/>
              </a:rPr>
              <a:t>ES </a:t>
            </a:r>
            <a:r>
              <a:rPr lang="en-US" altLang="en-US" sz="2400" b="1" dirty="0" err="1">
                <a:latin typeface="Franklin Gothic Demi" pitchFamily="34" charset="0"/>
                <a:cs typeface="Aharoni" pitchFamily="2" charset="-79"/>
              </a:rPr>
              <a:t>cierto</a:t>
            </a:r>
            <a:endParaRPr lang="en-US" altLang="en-US" sz="2400" b="1" dirty="0">
              <a:latin typeface="Franklin Gothic Demi" pitchFamily="34" charset="0"/>
              <a:cs typeface="Aharoni" pitchFamily="2" charset="-79"/>
            </a:endParaRP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ESTAR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seguro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(a)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cs typeface="Aharoni" pitchFamily="2" charset="-79"/>
              </a:rPr>
              <a:t> de</a:t>
            </a:r>
          </a:p>
          <a:p>
            <a:pPr marL="274320" marR="0" lvl="0" indent="-27432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en-US" sz="2400" b="1" baseline="0" dirty="0">
                <a:latin typeface="Franklin Gothic Demi" pitchFamily="34" charset="0"/>
                <a:cs typeface="Aharoni" pitchFamily="2" charset="-79"/>
              </a:rPr>
              <a:t>PENSAR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  <p:bldP spid="4" grpId="0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onabeth\Desktop\TPT\_GRAMMAR\Grammar PPT\Subjunctive PPT\Subjunctive WEIRDO PPT\TPTSubjunctive WEIRDO JPEGS\Slid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onabeth\Desktop\TPT\_GRAMMAR\Grammar PPT\Subjunctive PPT\Subjunctive WEIRDO PPT\TPTSubjunctive WEIRDO JPEGS\Slid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2057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canto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3124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4419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563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vayamos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Yonabeth\Desktop\TPT\_GRAMMAR\Grammar PPT\Subjunctive PPT\Subjunctive WEIRDO PPT\TPTSubjunctive WEIRDO JPEGS\Slide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2006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sepa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3124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tengas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3682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haga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5638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compran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Yonabeth\Desktop\TPT\_GRAMMAR\Grammar PPT\Subjunctive PPT\Subjunctive WEIRDO PPT\TPTSubjunctive WEIRDO JPEGS\Slide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19600" y="2006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reciba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3124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están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419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llegue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638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bailas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Yonabeth\Desktop\TPT\_GRAMMAR\Subjunctive\Subjunctive PPT\Subjunctive WEIRDO PPT\TPTSubjunctive WEIRDO PPT\Slide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Yonabeth\Desktop\TPT\PPTs\Grammar PPT\TPTSubjunctive PPT\TPTSubjunctive WEIRDO PPT\Slid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Yonabeth\Desktop\TPT\_GRAMMAR\Grammar PPT\Subjunctive PPT\Subjunctive WEIRDO PPT\TPTSubjunctive WEIRDO JPEGS\Slide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2006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venir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124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estudiar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4419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escribas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5638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escuchemos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Yonabeth\Desktop\TPT\PPTs\Grammar PPT\TPTSubjunctive PPT\TPTSubjunctive WEIRDO PPT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Yonabeth\Desktop\TPT\_GRAMMAR\Grammar PPT\Subjunctive PPT\Subjunctive WEIRDO PPT\TPTSubjunctive WEIRDO JPEGS\Slide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62400" y="2006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comprenda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124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almorzar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419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servir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5638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esté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Yonabeth\Desktop\TPT\_GRAMMAR\Grammar PPT\Subjunctive PPT\Subjunctive WEIRDO PPT\TPTSubjunctive WEIRDO JPEGS\Slid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6600" y="20060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</a:t>
            </a:r>
            <a:r>
              <a:rPr lang="en-US" sz="32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diviertas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149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leer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4419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correr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638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recibir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Yonabeth\Desktop\TPT\PPTs\Grammar PPT\TPTSubjunctive PPT\TPTSubjunctive Hypotheticals JPEGS PPT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Yonabeth\Desktop\TPT\PPTs\Grammar PPT\TPTSubjunctive PPT\TPTSubjunctive Hypotheticals JPEGS PPT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0" y="1752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beba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2346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diga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743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hable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3225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salgamos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733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vivan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4191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escuches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46730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tenga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130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vean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55874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aprendáis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6096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ponga</a:t>
            </a:r>
            <a:endParaRPr lang="en-US" sz="32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Yonabeth\Desktop\TPT\PPTs\Grammar PPT\TPTSubjunctive PPT\TPTSubjunctive WEIRDO PPT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Yonabeth\Desktop\TPT\PPTs\Grammar PPT\TPTSubjunctive PPT\TPTSubjunctive WEIRDO PPT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Yonabeth\Desktop\TPT\PPTs\Grammar PPT\TPTSubjunctive PPT\TPTSubjunctive WEIRDO PPT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11588</TotalTime>
  <Words>307</Words>
  <Application>Microsoft Office PowerPoint</Application>
  <PresentationFormat>On-screen Show (4:3)</PresentationFormat>
  <Paragraphs>184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Aharoni</vt:lpstr>
      <vt:lpstr>AR CENA</vt:lpstr>
      <vt:lpstr>Arial</vt:lpstr>
      <vt:lpstr>Calibri</vt:lpstr>
      <vt:lpstr>Courier New</vt:lpstr>
      <vt:lpstr>Estrangelo Edessa</vt:lpstr>
      <vt:lpstr>Franklin Gothic Demi</vt:lpstr>
      <vt:lpstr>SoBolderRound</vt:lpstr>
      <vt:lpstr>SullyNewYear</vt:lpstr>
      <vt:lpstr>TattletotheChunky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Yonabeth</dc:creator>
  <cp:lastModifiedBy>Feliciano Perez, Mirthia</cp:lastModifiedBy>
  <cp:revision>18</cp:revision>
  <dcterms:created xsi:type="dcterms:W3CDTF">2013-06-22T12:30:25Z</dcterms:created>
  <dcterms:modified xsi:type="dcterms:W3CDTF">2018-02-15T18:47:49Z</dcterms:modified>
</cp:coreProperties>
</file>